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7" r:id="rId5"/>
    <p:sldId id="266" r:id="rId6"/>
    <p:sldId id="265" r:id="rId7"/>
    <p:sldId id="264" r:id="rId8"/>
    <p:sldId id="263" r:id="rId9"/>
    <p:sldId id="268" r:id="rId10"/>
    <p:sldId id="272" r:id="rId11"/>
    <p:sldId id="269" r:id="rId12"/>
    <p:sldId id="271" r:id="rId13"/>
    <p:sldId id="262" r:id="rId14"/>
    <p:sldId id="278" r:id="rId15"/>
    <p:sldId id="274" r:id="rId16"/>
    <p:sldId id="275" r:id="rId17"/>
    <p:sldId id="273" r:id="rId18"/>
    <p:sldId id="277" r:id="rId19"/>
    <p:sldId id="276" r:id="rId20"/>
    <p:sldId id="270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5" autoAdjust="0"/>
  </p:normalViewPr>
  <p:slideViewPr>
    <p:cSldViewPr>
      <p:cViewPr varScale="1">
        <p:scale>
          <a:sx n="84" d="100"/>
          <a:sy n="84" d="100"/>
        </p:scale>
        <p:origin x="-97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FD01B7-E444-433D-AAB7-D8905ED96217}" type="datetimeFigureOut">
              <a:rPr lang="cs-CZ" smtClean="0"/>
              <a:t>20.9.2018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92538A-6245-4D7B-B630-F7D57E587F74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i="1" dirty="0">
                <a:effectLst/>
              </a:rPr>
              <a:t>Mediální reflexe </a:t>
            </a:r>
            <a:r>
              <a:rPr lang="cs-CZ" i="1" dirty="0" smtClean="0">
                <a:effectLst/>
              </a:rPr>
              <a:t>2018</a:t>
            </a:r>
            <a:r>
              <a:rPr lang="cs-CZ" dirty="0" smtClean="0">
                <a:effectLst/>
              </a:rPr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sz="3200" dirty="0" smtClean="0"/>
              <a:t>Ministerstvo kultury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20043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24449" y="836712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 vnímáte ze své pozice možnost přechodu na digitální šíření signálu?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Jaká je vaše výchozí situace a připravenost pro případné rozhodování o přechodu?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Jaký je váš názor na </a:t>
            </a:r>
            <a:r>
              <a:rPr lang="cs-CZ" dirty="0" err="1"/>
              <a:t>switch</a:t>
            </a:r>
            <a:r>
              <a:rPr lang="cs-CZ" dirty="0"/>
              <a:t> </a:t>
            </a:r>
            <a:r>
              <a:rPr lang="cs-CZ" dirty="0" err="1"/>
              <a:t>off</a:t>
            </a:r>
            <a:r>
              <a:rPr lang="cs-CZ" dirty="0"/>
              <a:t> FM pásma?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Jaké by byly vaše požadavky na státní orgány pro spuštění procesu přechodu?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Můžete alespoň předběžně vyčíslit vaše náklady spojené s přechodem?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Jakou máte představu o využití prostoru v multiplexech a jaké jsou vaše požadavky?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Je možné definovat prokazatelné a měřitelné přínosy DAB+ systému?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Jaké jsou podle vás rizika přechodu na systém DAB+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Jste připraveni nést souběžné náklady na vysílání v FM a DAB+? 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Jaké % pokrytí obyvatelstva signálem DAB+ považujete za limitní pro přechod?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Jakou penetraci obyvatelstva DAB+ přístroji považujete za limitní pro přechod?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Jaká rychlost datového toku Vám přijde limitní pro zachování (zlepšení) úrovně kvality signálu pro posluchače?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 bude měřena poslechovost?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Jaký předpokládáte dopad na rozhlasový trh?</a:t>
            </a:r>
          </a:p>
        </p:txBody>
      </p:sp>
    </p:spTree>
    <p:extLst>
      <p:ext uri="{BB962C8B-B14F-4D97-AF65-F5344CB8AC3E}">
        <p14:creationId xmlns:p14="http://schemas.microsoft.com/office/powerpoint/2010/main" val="140637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93717" y="692696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Kolik </a:t>
            </a:r>
            <a:r>
              <a:rPr lang="cs-CZ" dirty="0"/>
              <a:t>je plánováno multiplexů a kolik v nich bude prostoru (při různých variantách datového toku)?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Kdy je možno očekávat dokončení koordinace digitálních sítí?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Bude </a:t>
            </a:r>
            <a:r>
              <a:rPr lang="cs-CZ" dirty="0"/>
              <a:t>tento digitální prostor postačovat k překlopení  analogových programů současných vysílatelů do digitálního prostoru?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Kolik </a:t>
            </a:r>
            <a:r>
              <a:rPr lang="cs-CZ" dirty="0"/>
              <a:t>multiplexů by si vyžádalo překlopení současného počtu provozovatelů při zachování pokrytí a stejné úrovně kvality příjmu (100%)?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Bude i po tomto převodu digitální síť umožnovat další rozvoj?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Kolik </a:t>
            </a:r>
            <a:r>
              <a:rPr lang="cs-CZ" dirty="0"/>
              <a:t>v rámci těchto multiplexů bude potřeba stanovišť pro zachování 100% úrovně stávajícího pokrytí a kolik budou odhadované náklady </a:t>
            </a:r>
            <a:r>
              <a:rPr lang="cs-CZ" dirty="0" smtClean="0"/>
              <a:t>výstavby?</a:t>
            </a:r>
            <a:endParaRPr lang="cs-CZ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Kdy lze očekávat spuštění tendrů?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Jak </a:t>
            </a:r>
            <a:r>
              <a:rPr lang="cs-CZ" dirty="0"/>
              <a:t>bude dlouhý souběh analogového a digitálního vysílání?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 smtClean="0"/>
              <a:t>Jak a kým </a:t>
            </a:r>
            <a:r>
              <a:rPr lang="cs-CZ" dirty="0"/>
              <a:t>bude tento souběh financován?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Co bude rozhodující pro případné vypnutí analogové sítě (50% penetrace digitálními přijímači nebo pokrytí signálem)?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Co bude s analogovými licencemi, pokud se nestihne dokončit proces digitalizace do roku 2025?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Je současné FM pásmo potřeba uvolňovat?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dirty="0"/>
              <a:t>Co bude s VKV frekvencemi po dokončení přechodu na digitální vysílání?</a:t>
            </a:r>
          </a:p>
        </p:txBody>
      </p:sp>
    </p:spTree>
    <p:extLst>
      <p:ext uri="{BB962C8B-B14F-4D97-AF65-F5344CB8AC3E}">
        <p14:creationId xmlns:p14="http://schemas.microsoft.com/office/powerpoint/2010/main" val="183705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2420888"/>
            <a:ext cx="806489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000" b="1" dirty="0"/>
              <a:t>Závěry z jednání</a:t>
            </a:r>
            <a:r>
              <a:rPr lang="cs-CZ" sz="2000" b="1" dirty="0" smtClean="0"/>
              <a:t>:</a:t>
            </a:r>
            <a:r>
              <a:rPr lang="cs-CZ" dirty="0" smtClean="0"/>
              <a:t>	 </a:t>
            </a:r>
            <a:r>
              <a:rPr lang="cs-CZ" dirty="0"/>
              <a:t>	</a:t>
            </a:r>
            <a:endParaRPr lang="cs-CZ" dirty="0" smtClean="0"/>
          </a:p>
          <a:p>
            <a:pPr lvl="0"/>
            <a:endParaRPr lang="cs-CZ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je </a:t>
            </a:r>
            <a:r>
              <a:rPr lang="cs-CZ" sz="2000" dirty="0"/>
              <a:t>potřeba vyčkat na závěry </a:t>
            </a:r>
            <a:r>
              <a:rPr lang="cs-CZ" sz="2000" dirty="0" smtClean="0"/>
              <a:t>ÚOHS 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v </a:t>
            </a:r>
            <a:r>
              <a:rPr lang="cs-CZ" sz="2000" dirty="0"/>
              <a:t>návaznosti na závěry z jednání, se bude poradní </a:t>
            </a:r>
            <a:r>
              <a:rPr lang="cs-CZ" sz="2000" dirty="0" smtClean="0"/>
              <a:t>orgán </a:t>
            </a:r>
            <a:r>
              <a:rPr lang="cs-CZ" sz="2000" dirty="0"/>
              <a:t>zabývat </a:t>
            </a:r>
            <a:r>
              <a:rPr lang="cs-CZ" sz="2000" dirty="0" smtClean="0"/>
              <a:t>řešením pokračování </a:t>
            </a:r>
            <a:r>
              <a:rPr lang="cs-CZ" sz="2000" dirty="0"/>
              <a:t>vysílání v </a:t>
            </a:r>
            <a:r>
              <a:rPr lang="cs-CZ" sz="2000" dirty="0" smtClean="0"/>
              <a:t>FM pásmu </a:t>
            </a:r>
            <a:r>
              <a:rPr lang="cs-CZ" sz="2000" dirty="0"/>
              <a:t>a jeho dalším </a:t>
            </a:r>
            <a:r>
              <a:rPr lang="cs-CZ" sz="2000" dirty="0" smtClean="0"/>
              <a:t>využitím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otázku </a:t>
            </a:r>
            <a:r>
              <a:rPr lang="cs-CZ" sz="2000" dirty="0"/>
              <a:t>vysílání v systému DAB+ nechat na </a:t>
            </a:r>
            <a:r>
              <a:rPr lang="cs-CZ" sz="2000" dirty="0" smtClean="0"/>
              <a:t>rozhodnutí </a:t>
            </a:r>
            <a:r>
              <a:rPr lang="cs-CZ" sz="2000" dirty="0"/>
              <a:t>trhu o této technologii</a:t>
            </a:r>
          </a:p>
        </p:txBody>
      </p:sp>
    </p:spTree>
    <p:extLst>
      <p:ext uri="{BB962C8B-B14F-4D97-AF65-F5344CB8AC3E}">
        <p14:creationId xmlns:p14="http://schemas.microsoft.com/office/powerpoint/2010/main" val="140643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77281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/>
              <a:t>Podání k EK může dle sdělení zástupce ÚOHS skončit několika způsoby.</a:t>
            </a:r>
          </a:p>
          <a:p>
            <a:pPr lvl="1"/>
            <a:endParaRPr lang="cs-CZ" dirty="0" smtClean="0"/>
          </a:p>
          <a:p>
            <a:pPr lvl="1"/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6549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772816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/>
              <a:t>Podání k EK může dle sdělení zástupce ÚOHS skončit několika způsoby.</a:t>
            </a:r>
          </a:p>
          <a:p>
            <a:pPr lvl="1"/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bude považovat vyjádření ČR za dostatečné, porušení neshledává a řízení bude možné zastavit.</a:t>
            </a:r>
            <a:endParaRPr lang="cs-CZ" sz="2000" b="1" dirty="0"/>
          </a:p>
          <a:p>
            <a:pPr lvl="1"/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192473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772816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/>
              <a:t>Podání k EK může dle sdělení zástupce ÚOHS skončit několika způsoby.</a:t>
            </a:r>
          </a:p>
          <a:p>
            <a:pPr lvl="1"/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bude považovat vyjádření ČR za dostatečné, porušení neshledává a řízení bude možné zastavit.</a:t>
            </a:r>
            <a:endParaRPr lang="cs-CZ" sz="2000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cs-CZ" b="1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zašle konkrétní dotazy a bude dále pokračovat v řízení (bude hodnotit slučitelnost se Sdělením o použití veřejné podpory na veřejnoprávní vysílání a pravidly pro služby v obecném hospodářském zájmu.</a:t>
            </a:r>
            <a:endParaRPr lang="cs-CZ" sz="2000" b="1" dirty="0"/>
          </a:p>
          <a:p>
            <a:pPr lvl="1"/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420985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772816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/>
              <a:t>Podání k EK může dle sdělení zástupce ÚOHS skončit několika způsoby.</a:t>
            </a:r>
          </a:p>
          <a:p>
            <a:pPr lvl="1"/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bude považovat vyjádření ČR za dostatečné, porušení neshledává a řízení bude možné zastavit.</a:t>
            </a:r>
            <a:endParaRPr lang="cs-CZ" sz="2000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cs-CZ" b="1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zašle konkrétní dotazy a bude dále pokračovat v řízení (bude hodnotit slučitelnost se Sdělením o použití veřejné podpory na veřejnoprávní vysílání a pravidly pro služby v obecném hospodářském zájmu.</a:t>
            </a:r>
            <a:endParaRPr lang="cs-CZ" sz="2000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cs-CZ" b="1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EK </a:t>
            </a:r>
            <a:r>
              <a:rPr lang="cs-CZ" b="1" dirty="0"/>
              <a:t>dojde k závěru, že konání nebylo v souladu s pravidly veřejné podpory a započne proces navracení podpory (výhody) včetně úroků (ČTÚ by pak musel individuální oprávnění Českému rozhlasu odebrat).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10102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1844824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800" b="1" dirty="0" smtClean="0"/>
              <a:t>Čas jako rizikový faktor.</a:t>
            </a:r>
          </a:p>
          <a:p>
            <a:pPr lvl="0" algn="just"/>
            <a:endParaRPr lang="cs-CZ" sz="2400" b="1" dirty="0" smtClean="0"/>
          </a:p>
          <a:p>
            <a:pPr lvl="0" algn="just"/>
            <a:r>
              <a:rPr lang="cs-CZ" sz="2400" b="1" dirty="0" smtClean="0"/>
              <a:t>Šetření </a:t>
            </a:r>
            <a:r>
              <a:rPr lang="cs-CZ" sz="2400" b="1" dirty="0"/>
              <a:t>a další kroky, které toto vyvolá, mají svou časovou náročnost a zástupce ÚOHS v této souvislosti hovoří o horizontu 2 až 3 let. Do té doby by trvala nejistota a nebylo by možné závazně ve věci digitalizace postupovat. Celý proces by se tak prakticky zastavil.  </a:t>
            </a:r>
          </a:p>
        </p:txBody>
      </p:sp>
    </p:spTree>
    <p:extLst>
      <p:ext uri="{BB962C8B-B14F-4D97-AF65-F5344CB8AC3E}">
        <p14:creationId xmlns:p14="http://schemas.microsoft.com/office/powerpoint/2010/main" val="268684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1700808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400" b="1" dirty="0"/>
              <a:t>Zde je potřeba upozornit na datum 10.10.2025, kdy všem soukromým vysílatelům konči analogové licence na jejichž základě </a:t>
            </a:r>
            <a:r>
              <a:rPr lang="cs-CZ" sz="2400" b="1" dirty="0" smtClean="0"/>
              <a:t>vysílají. </a:t>
            </a:r>
          </a:p>
          <a:p>
            <a:pPr lvl="0" algn="just"/>
            <a:r>
              <a:rPr lang="cs-CZ" sz="2400" b="1" dirty="0" smtClean="0"/>
              <a:t>Rada </a:t>
            </a:r>
            <a:r>
              <a:rPr lang="cs-CZ" sz="2400" b="1" dirty="0"/>
              <a:t>pro rozhlasové a televizní vysílání nemá žádný zákonný předpis na jehož základě by mohla přidělovat analogové licence za toto datum. </a:t>
            </a:r>
            <a:endParaRPr lang="cs-CZ" sz="2400" b="1" dirty="0" smtClean="0"/>
          </a:p>
          <a:p>
            <a:pPr lvl="0" algn="just"/>
            <a:r>
              <a:rPr lang="cs-CZ" sz="2400" b="1" dirty="0" smtClean="0"/>
              <a:t>Pokud </a:t>
            </a:r>
            <a:r>
              <a:rPr lang="cs-CZ" sz="2400" b="1" dirty="0"/>
              <a:t>se nepřijme nějaké legislativní opatření, museli by všichni po tomto datu své vysílání ukončit. Éter </a:t>
            </a:r>
            <a:r>
              <a:rPr lang="cs-CZ" sz="2400" b="1" dirty="0" smtClean="0"/>
              <a:t> v pásmu FM by </a:t>
            </a:r>
            <a:r>
              <a:rPr lang="cs-CZ" sz="2400" b="1" dirty="0"/>
              <a:t>tak prakticky ztichnul. </a:t>
            </a: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9669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873897"/>
            <a:ext cx="7931167" cy="582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42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51520" y="2690336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/>
              <a:t>Návrh rozvoje zemského digitálního </a:t>
            </a:r>
            <a:r>
              <a:rPr lang="cs-CZ" sz="3600" b="1" dirty="0" smtClean="0"/>
              <a:t>vysílání Českého rozhlasu</a:t>
            </a:r>
            <a:endParaRPr lang="cs-CZ" sz="3600" b="1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r>
              <a:rPr lang="cs-CZ" sz="2000" b="1" dirty="0" smtClean="0"/>
              <a:t>Schválený </a:t>
            </a:r>
            <a:r>
              <a:rPr lang="cs-CZ" sz="2000" b="1" dirty="0"/>
              <a:t>vládou ČR usnesením č. 730,  ze dne 24. Srpna 2016</a:t>
            </a:r>
          </a:p>
        </p:txBody>
      </p:sp>
    </p:spTree>
    <p:extLst>
      <p:ext uri="{BB962C8B-B14F-4D97-AF65-F5344CB8AC3E}">
        <p14:creationId xmlns:p14="http://schemas.microsoft.com/office/powerpoint/2010/main" val="133138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451276" y="3244334"/>
            <a:ext cx="41977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/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25406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2724" y="1916832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Digitální rozhlasové vysílání nenahrazuje vysílání analogové, ale je další veřejně dostupnou platformou šíření rozhlasového vysílání.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724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2724" y="1916832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Digitální rozhlasové vysílání nenahrazuje vysílání analogové, ale je další veřejně dostupnou platformou šíření rozhlasového vysílání.</a:t>
            </a:r>
            <a:endParaRPr 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252724" y="3573016"/>
            <a:ext cx="84237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Na straně druhé jsou kapacitní možnosti analogového FM vysílání v České republice prakticky vyčerpány, což významně omezuje možnost jeho rozšiřování nebo vzniku nových programů.</a:t>
            </a:r>
          </a:p>
        </p:txBody>
      </p:sp>
    </p:spTree>
    <p:extLst>
      <p:ext uri="{BB962C8B-B14F-4D97-AF65-F5344CB8AC3E}">
        <p14:creationId xmlns:p14="http://schemas.microsoft.com/office/powerpoint/2010/main" val="68502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2136339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V průběhu práce na přípravě materiálu se stále zřetelněji ukazovalo na případech snahy o digitální rozhlasové vysílání v jednotlivých státech Evropské unie, že šíření vysílání v systému DAB, není zdaleka natolik perspektivní technologickou platformu digitálního rozhlasového vysílání, aby jeho rozvoj byl spojován pouze s touto technologií.</a:t>
            </a:r>
          </a:p>
        </p:txBody>
      </p:sp>
    </p:spTree>
    <p:extLst>
      <p:ext uri="{BB962C8B-B14F-4D97-AF65-F5344CB8AC3E}">
        <p14:creationId xmlns:p14="http://schemas.microsoft.com/office/powerpoint/2010/main" val="9356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2413338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b="1" dirty="0"/>
              <a:t>Ministerstvo kultury muselo proto přehodnotit koncepci materiálu, jehož zpracováním bylo vládou pověřeno. </a:t>
            </a:r>
          </a:p>
          <a:p>
            <a:pPr algn="just"/>
            <a:r>
              <a:rPr lang="cs-CZ" sz="2400" b="1" dirty="0"/>
              <a:t>Záměrem se stalo koncipovat materiál jako obecný přehled o problematice digitálního rozhlasového vysílání s návrhem opatření k jeho rozvoji.</a:t>
            </a:r>
          </a:p>
        </p:txBody>
      </p:sp>
    </p:spTree>
    <p:extLst>
      <p:ext uri="{BB962C8B-B14F-4D97-AF65-F5344CB8AC3E}">
        <p14:creationId xmlns:p14="http://schemas.microsoft.com/office/powerpoint/2010/main" val="287929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1997839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/>
            <a:r>
              <a:rPr lang="cs-CZ" sz="2400" b="1" dirty="0"/>
              <a:t>Představy jednotlivých zúčastněných subjektů ohledně podoby a procesu rozvoje digitálního rozhlasového vysílání se navíc ukázaly být natolik neslučitelné, že </a:t>
            </a:r>
            <a:r>
              <a:rPr lang="cs-CZ" sz="2400" b="1" dirty="0" smtClean="0"/>
              <a:t>nebylo v dané </a:t>
            </a:r>
            <a:r>
              <a:rPr lang="cs-CZ" sz="2400" b="1" dirty="0"/>
              <a:t>době možné dospět ke konsensu, na jehož základě by bylo možné určit s definitivní platností koncepci a harmonogram rozvoje digitálního rozhlasového vysílání. </a:t>
            </a:r>
          </a:p>
        </p:txBody>
      </p:sp>
    </p:spTree>
    <p:extLst>
      <p:ext uri="{BB962C8B-B14F-4D97-AF65-F5344CB8AC3E}">
        <p14:creationId xmlns:p14="http://schemas.microsoft.com/office/powerpoint/2010/main" val="81328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340768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/>
              <a:t>Po </a:t>
            </a:r>
            <a:r>
              <a:rPr lang="cs-CZ" b="1" dirty="0"/>
              <a:t>schválení předloženého materiálu vládou České republiky</a:t>
            </a:r>
            <a:r>
              <a:rPr lang="cs-CZ" b="1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b="1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b="1" dirty="0"/>
              <a:t>Vyhradit Českému rozhlasu rádiové kmitočty v souladu s postupy podle zákona o elektronických komunikacích (zákon č. 127/2005 Sb.) na dobu 2016-2021 (gestor ČTÚ</a:t>
            </a:r>
            <a:r>
              <a:rPr lang="cs-CZ" b="1" dirty="0" smtClean="0"/>
              <a:t>)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cs-CZ" b="1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b="1" dirty="0"/>
              <a:t>Zahájit řádné zemské digitální vysílání Českého rozhlasu </a:t>
            </a:r>
            <a:endParaRPr lang="cs-CZ" b="1" dirty="0" smtClean="0"/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cs-CZ" b="1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b="1" dirty="0"/>
              <a:t>Zřídit na MK poradní koordinační orgán pro vyhodnocování postupu a přípravu dalších rozhodnutí v oblasti digitalizace rozhlasového vysílání do 6 měsíců od realizace bodu 2  </a:t>
            </a:r>
            <a:endParaRPr lang="cs-CZ" b="1" dirty="0" smtClean="0"/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cs-CZ" b="1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cs-CZ" b="1" dirty="0"/>
              <a:t>Vyhodnotit etapu zahájení řádného zemského digitálního vysílání Českého rozhlasu a rozvoj digitálního rozhlasového vysílání a zpracovat Strategii rozvoje zemského rozhlasového vysílání vč. návrhu regulačního a legislativního rámce (termín: 2021, MK ve spolupráci s MPO, RRTV, Českým rozhlasem a ČTÚ). </a:t>
            </a:r>
          </a:p>
        </p:txBody>
      </p:sp>
    </p:spTree>
    <p:extLst>
      <p:ext uri="{BB962C8B-B14F-4D97-AF65-F5344CB8AC3E}">
        <p14:creationId xmlns:p14="http://schemas.microsoft.com/office/powerpoint/2010/main" val="14825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132856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/>
              <a:t>Poradní koordinační orgán </a:t>
            </a:r>
            <a:endParaRPr lang="cs-CZ" sz="3200" b="1" dirty="0" smtClean="0"/>
          </a:p>
          <a:p>
            <a:pPr algn="ctr"/>
            <a:r>
              <a:rPr lang="cs-CZ" sz="3200" b="1" dirty="0" smtClean="0"/>
              <a:t>pro </a:t>
            </a:r>
            <a:r>
              <a:rPr lang="cs-CZ" sz="3200" b="1" dirty="0"/>
              <a:t>vyhodnocování postupu </a:t>
            </a:r>
            <a:endParaRPr lang="cs-CZ" sz="3200" b="1" dirty="0" smtClean="0"/>
          </a:p>
          <a:p>
            <a:pPr algn="ctr"/>
            <a:r>
              <a:rPr lang="cs-CZ" sz="3200" b="1" dirty="0" smtClean="0"/>
              <a:t>pro </a:t>
            </a:r>
            <a:r>
              <a:rPr lang="cs-CZ" sz="3200" b="1" dirty="0"/>
              <a:t>přípravu dalších rozhodnutí v oblasti digitalizace rozhlasového spektra.</a:t>
            </a:r>
          </a:p>
        </p:txBody>
      </p:sp>
    </p:spTree>
    <p:extLst>
      <p:ext uri="{BB962C8B-B14F-4D97-AF65-F5344CB8AC3E}">
        <p14:creationId xmlns:p14="http://schemas.microsoft.com/office/powerpoint/2010/main" val="298736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113</TotalTime>
  <Words>346</Words>
  <Application>Microsoft Office PowerPoint</Application>
  <PresentationFormat>Předvádění na obrazovce (4:3)</PresentationFormat>
  <Paragraphs>82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Tok</vt:lpstr>
      <vt:lpstr>Mediální reflexe 2018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Bouška Milan</dc:creator>
  <cp:lastModifiedBy>Bouška Milan</cp:lastModifiedBy>
  <cp:revision>12</cp:revision>
  <dcterms:created xsi:type="dcterms:W3CDTF">2018-09-19T08:33:58Z</dcterms:created>
  <dcterms:modified xsi:type="dcterms:W3CDTF">2018-09-20T09:37:38Z</dcterms:modified>
</cp:coreProperties>
</file>